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69" r:id="rId4"/>
    <p:sldId id="264" r:id="rId5"/>
    <p:sldId id="272" r:id="rId6"/>
    <p:sldId id="266" r:id="rId7"/>
    <p:sldId id="273" r:id="rId8"/>
    <p:sldId id="274" r:id="rId9"/>
    <p:sldId id="268" r:id="rId10"/>
    <p:sldId id="275" r:id="rId11"/>
    <p:sldId id="261" r:id="rId12"/>
    <p:sldId id="270" r:id="rId13"/>
    <p:sldId id="271" r:id="rId14"/>
    <p:sldId id="267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79" autoAdjust="0"/>
  </p:normalViewPr>
  <p:slideViewPr>
    <p:cSldViewPr snapToGrid="0" snapToObjects="1">
      <p:cViewPr varScale="1">
        <p:scale>
          <a:sx n="98" d="100"/>
          <a:sy n="98" d="100"/>
        </p:scale>
        <p:origin x="1440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3D17A-8588-084D-A2C8-441CA43D7925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99871-1AB6-1A40-BD47-BA600C772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not a lesson in how to prepare Schedule C or the details of all the pertinent tax laws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61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Changed business code </a:t>
            </a:r>
            <a:r>
              <a:rPr lang="en-US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Uber/Lyft/etc.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Third party network transaction means any transaction that is settled through a third party payment network, but only after the total amount of such transactions exceeds $20,000 and the aggregate number of such transactions exceeds 200.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However 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Minimum thresholds of greater than $20,000 and more than 200 transactions do not apply to payment card transactions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Taxpayer</a:t>
            </a:r>
            <a:r>
              <a:rPr lang="en-US" b="1" baseline="0" dirty="0"/>
              <a:t> should give you the total income earned, deductible miles and business expenses. We can assist and advise but we should not be the bookkeeper/accountant.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Third party network transaction means any transaction that is settled through a third party payment network, but only after the total amount of such transactions exceeds $20,000 and the aggregate number of such transactions exceeds 200.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However 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Minimum thresholds of greater than $20,000 and more than 200 transactions do not apply to payment card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44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42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List of additional expenses are examples</a:t>
            </a:r>
            <a:r>
              <a:rPr lang="en-US" b="1" baseline="0" dirty="0"/>
              <a:t> and not intended to limit only these expenses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/>
              <a:t>Note Dash Camera may be 100% business use or ratable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List of additional expenses are examples</a:t>
            </a:r>
            <a:r>
              <a:rPr lang="en-US" b="1" baseline="0" dirty="0"/>
              <a:t> and not intended to limit only these expenses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/>
              <a:t>Note Dash Camera may be 100% </a:t>
            </a:r>
            <a:r>
              <a:rPr lang="en-US" b="1" baseline="0"/>
              <a:t>business use </a:t>
            </a:r>
            <a:r>
              <a:rPr lang="en-US" b="1" baseline="0" dirty="0"/>
              <a:t>or ratable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99871-1AB6-1A40-BD47-BA600C77225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41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4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8F5F300A-BAE1-4910-9C44-93151393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313" y="6265307"/>
            <a:ext cx="1333856" cy="365125"/>
          </a:xfrm>
        </p:spPr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3222D64D-8AD5-482C-9F40-09C2EE79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6488" y="6265307"/>
            <a:ext cx="38608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13" name="Slide Number Placeholder 9">
            <a:extLst>
              <a:ext uri="{FF2B5EF4-FFF2-40B4-BE49-F238E27FC236}">
                <a16:creationId xmlns:a16="http://schemas.microsoft.com/office/drawing/2014/main" id="{E734426C-C0EF-4EF9-A7FF-4C4E23E8F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5" y="6265307"/>
            <a:ext cx="936487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474A3F07-5BEF-4970-9467-B6BFFF9D247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908313" y="6265307"/>
            <a:ext cx="1333856" cy="365125"/>
          </a:xfrm>
        </p:spPr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1067" userDrawn="1">
          <p15:clr>
            <a:srgbClr val="FBAE40"/>
          </p15:clr>
        </p15:guide>
        <p15:guide id="8" pos="9259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423" userDrawn="1">
          <p15:clr>
            <a:srgbClr val="FBAE40"/>
          </p15:clr>
        </p15:guide>
        <p15:guide id="11" pos="1234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6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6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6"/>
            <a:ext cx="97536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1AD3759D-3B35-4ECF-8E87-D2FA3E432D7B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908313" y="6265307"/>
            <a:ext cx="1333856" cy="365125"/>
          </a:xfrm>
        </p:spPr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1067" userDrawn="1">
          <p15:clr>
            <a:srgbClr val="FBAE40"/>
          </p15:clr>
        </p15:guide>
        <p15:guide id="8" pos="9259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423" userDrawn="1">
          <p15:clr>
            <a:srgbClr val="FBAE40"/>
          </p15:clr>
        </p15:guide>
        <p15:guide id="11" pos="1234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7"/>
            <a:ext cx="518079" cy="365125"/>
          </a:xfrm>
        </p:spPr>
        <p:txBody>
          <a:bodyPr/>
          <a:lstStyle/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9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7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10-29-2019 v2.1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5" y="6265307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4FCE-D2C4-F744-9920-A6DBBF0E04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5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3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23" userDrawn="1">
          <p15:clr>
            <a:srgbClr val="F26B43"/>
          </p15:clr>
        </p15:guide>
        <p15:guide id="2" pos="911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1067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Uber/Lyft/Grubhub/etc.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For-Hire Drivers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1EA6D-BD1A-492B-9F81-4E258117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5B083-06B0-4583-9430-FE7A69D0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E9AB0-5FAF-425C-A368-E30BB19E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A8A8B6-2287-41B9-AE3E-BD6610999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115E9D-5C28-41B1-BBF2-F77E2BBCF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846" y="417095"/>
            <a:ext cx="7846701" cy="584821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65E8D-1E56-4F93-BD25-BCEC90C9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14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3969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Add to standard mileage </a:t>
            </a:r>
            <a:r>
              <a:rPr lang="en-US" b="1" dirty="0"/>
              <a:t>business portion </a:t>
            </a:r>
            <a:r>
              <a:rPr lang="en-US" dirty="0"/>
              <a:t>of</a:t>
            </a:r>
          </a:p>
          <a:p>
            <a:pPr lvl="1"/>
            <a:r>
              <a:rPr lang="en-US" dirty="0"/>
              <a:t>Tolls: 100% business use when incurred as For-Hire Driver</a:t>
            </a:r>
          </a:p>
          <a:p>
            <a:pPr lvl="1"/>
            <a:r>
              <a:rPr lang="en-US" dirty="0"/>
              <a:t>Parking: 100% business use when incurred as For-Hire Driver</a:t>
            </a:r>
          </a:p>
          <a:p>
            <a:pPr lvl="1"/>
            <a:r>
              <a:rPr lang="en-US" dirty="0"/>
              <a:t>Auto loan interest</a:t>
            </a:r>
          </a:p>
          <a:p>
            <a:pPr lvl="1"/>
            <a:r>
              <a:rPr lang="en-US" dirty="0"/>
              <a:t>Auto personal property taxes (N/A for NJ)</a:t>
            </a:r>
          </a:p>
          <a:p>
            <a:r>
              <a:rPr lang="en-US" dirty="0"/>
              <a:t>Taxpayer to determine business portion based on miles driven or other reasonable method when property not 100% business</a:t>
            </a:r>
          </a:p>
          <a:p>
            <a:pPr lvl="1"/>
            <a:r>
              <a:rPr lang="en-US" dirty="0"/>
              <a:t>Example: </a:t>
            </a:r>
          </a:p>
          <a:p>
            <a:pPr lvl="2"/>
            <a:r>
              <a:rPr lang="en-US" dirty="0"/>
              <a:t>Business miles 4,500 ÷ Total miles 45,000 = 10% business use</a:t>
            </a:r>
          </a:p>
          <a:p>
            <a:pPr lvl="2"/>
            <a:r>
              <a:rPr lang="en-US" dirty="0"/>
              <a:t>$1,000 interest paid on auto loan in 2018</a:t>
            </a:r>
          </a:p>
          <a:p>
            <a:pPr lvl="2"/>
            <a:r>
              <a:rPr lang="en-US" dirty="0"/>
              <a:t>$1,000 X 0.10 = $100 deductible auto loan interest on Schedule C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For-Hire Drivers – Expenses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8E675C-31E8-4253-8E50-84C4803A395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26168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Examples of potentially 100% business use expenses</a:t>
            </a:r>
          </a:p>
          <a:p>
            <a:pPr lvl="1"/>
            <a:r>
              <a:rPr lang="en-US" dirty="0"/>
              <a:t>Uber/Lyft/</a:t>
            </a:r>
            <a:r>
              <a:rPr lang="en-US" dirty="0" err="1"/>
              <a:t>Grubhub</a:t>
            </a:r>
            <a:r>
              <a:rPr lang="en-US" dirty="0"/>
              <a:t>/etc. fees </a:t>
            </a:r>
          </a:p>
          <a:p>
            <a:pPr lvl="1"/>
            <a:r>
              <a:rPr lang="en-US" dirty="0"/>
              <a:t>Device subscription fees</a:t>
            </a:r>
          </a:p>
          <a:p>
            <a:pPr lvl="1"/>
            <a:r>
              <a:rPr lang="en-US" dirty="0"/>
              <a:t>Snacks and water for passengers</a:t>
            </a:r>
          </a:p>
          <a:p>
            <a:pPr lvl="1"/>
            <a:r>
              <a:rPr lang="en-US" dirty="0"/>
              <a:t>Passenger cell phone accessories, such as chargers and cables</a:t>
            </a:r>
          </a:p>
          <a:p>
            <a:pPr lvl="1"/>
            <a:r>
              <a:rPr lang="en-US" dirty="0"/>
              <a:t>Mileage tracking software</a:t>
            </a:r>
          </a:p>
          <a:p>
            <a:pPr lvl="1"/>
            <a:r>
              <a:rPr lang="en-US" dirty="0"/>
              <a:t>Airport fees</a:t>
            </a:r>
          </a:p>
          <a:p>
            <a:pPr lvl="1"/>
            <a:r>
              <a:rPr lang="en-US" dirty="0"/>
              <a:t>Business license</a:t>
            </a:r>
          </a:p>
          <a:p>
            <a:pPr lvl="1"/>
            <a:r>
              <a:rPr lang="en-US" dirty="0"/>
              <a:t>Ride sharing insurance</a:t>
            </a:r>
          </a:p>
          <a:p>
            <a:pPr lvl="1"/>
            <a:r>
              <a:rPr lang="en-US" dirty="0"/>
              <a:t>Dash camera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Hire Drivers – Expenses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7FB85-69F4-4356-91E0-1D323A0A9FB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Examples of ratable business-use expenses</a:t>
            </a:r>
          </a:p>
          <a:p>
            <a:pPr lvl="1"/>
            <a:r>
              <a:rPr lang="en-US" dirty="0"/>
              <a:t>Car washes</a:t>
            </a:r>
          </a:p>
          <a:p>
            <a:pPr lvl="1"/>
            <a:r>
              <a:rPr lang="en-US" dirty="0"/>
              <a:t>Cell phone and mount</a:t>
            </a:r>
          </a:p>
          <a:p>
            <a:pPr lvl="1"/>
            <a:r>
              <a:rPr lang="en-US" dirty="0"/>
              <a:t>Flashlights and flares</a:t>
            </a:r>
          </a:p>
          <a:p>
            <a:pPr lvl="1"/>
            <a:r>
              <a:rPr lang="en-US" dirty="0"/>
              <a:t>First aid kit</a:t>
            </a:r>
          </a:p>
          <a:p>
            <a:pPr lvl="1"/>
            <a:r>
              <a:rPr lang="en-US" dirty="0"/>
              <a:t>Road-side assistance plans</a:t>
            </a:r>
          </a:p>
          <a:p>
            <a:pPr lvl="1"/>
            <a:r>
              <a:rPr lang="en-US" dirty="0"/>
              <a:t>Dash camera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Hire Drivers – Expenses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A66C86-91D2-4031-ACDE-CE746311A79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Review payer statement and tax forms (1099-K and 1099-MISC)</a:t>
            </a:r>
          </a:p>
          <a:p>
            <a:r>
              <a:rPr lang="en-US" dirty="0"/>
              <a:t>Verify amount of cash income (tips) added to </a:t>
            </a:r>
            <a:br>
              <a:rPr lang="en-US" dirty="0"/>
            </a:br>
            <a:r>
              <a:rPr lang="en-US" dirty="0"/>
              <a:t>Schedule C</a:t>
            </a:r>
          </a:p>
          <a:p>
            <a:r>
              <a:rPr lang="en-US" dirty="0"/>
              <a:t>Confirm only business portion of expenses claimed</a:t>
            </a:r>
          </a:p>
          <a:p>
            <a:r>
              <a:rPr lang="en-US" dirty="0"/>
              <a:t>Remind taxpayer to maintain accurate written documentation of mileage and expenses</a:t>
            </a:r>
          </a:p>
          <a:p>
            <a:pPr lvl="1"/>
            <a:r>
              <a:rPr lang="en-US" dirty="0"/>
              <a:t>Mileage log or mileage tracking App.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For-Hire Drivers – Quality Review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6A679-A8DF-4AFB-AA32-81C005A840F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Hire Drivers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39" y="1574056"/>
            <a:ext cx="3858077" cy="4430716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C1B52-B377-40D0-ADA2-5480615A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4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For-Hire Drivers report earnings on Schedule C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Uber/Lyft/etc. business code: 485990 </a:t>
            </a:r>
            <a:r>
              <a:rPr lang="en-US" i="1" dirty="0"/>
              <a:t>All other transit and ground passenger transportation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Grubhub</a:t>
            </a:r>
            <a:r>
              <a:rPr lang="en-US" dirty="0"/>
              <a:t>/</a:t>
            </a:r>
            <a:r>
              <a:rPr lang="en-US" dirty="0" err="1"/>
              <a:t>DoorDash</a:t>
            </a:r>
            <a:r>
              <a:rPr lang="en-US" dirty="0"/>
              <a:t>/etc. business code: 492000 </a:t>
            </a:r>
            <a:r>
              <a:rPr lang="en-US" i="1" dirty="0"/>
              <a:t>Couriers and messengers</a:t>
            </a:r>
          </a:p>
          <a:p>
            <a:pPr>
              <a:lnSpc>
                <a:spcPct val="110000"/>
              </a:lnSpc>
            </a:pPr>
            <a:r>
              <a:rPr lang="en-US" dirty="0"/>
              <a:t>Loss on Schedule C is out of scope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Review documents during interview for scope</a:t>
            </a:r>
          </a:p>
          <a:p>
            <a:pPr>
              <a:lnSpc>
                <a:spcPct val="110000"/>
              </a:lnSpc>
            </a:pPr>
            <a:r>
              <a:rPr lang="en-US" b="1" u="sng" dirty="0"/>
              <a:t>Taxpayers determine their income, mileage and other expenses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For-Hire Drivers – Income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9D545-64FB-4D61-9E31-78849F22E51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9753600" cy="41523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Income reporting documents</a:t>
            </a:r>
          </a:p>
          <a:p>
            <a:pPr lvl="1"/>
            <a:r>
              <a:rPr lang="en-US" dirty="0"/>
              <a:t>Statement from the payer showing income, commissions and fees, mileage, etc.</a:t>
            </a:r>
          </a:p>
          <a:p>
            <a:pPr lvl="2"/>
            <a:r>
              <a:rPr lang="en-US" dirty="0"/>
              <a:t>Uber calls it “Tax Summary”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Taxpayer needs to print from his/her online account</a:t>
            </a:r>
          </a:p>
          <a:p>
            <a:pPr lvl="1"/>
            <a:r>
              <a:rPr lang="en-US" dirty="0"/>
              <a:t>Form 1099-MISC showing a summary of promotion, referral, and other miscellaneous payments for the year. Only drivers and delivery-partners who received $600 or more of these types of payments will receive this document. </a:t>
            </a:r>
          </a:p>
          <a:p>
            <a:pPr lvl="1"/>
            <a:r>
              <a:rPr lang="en-US" dirty="0"/>
              <a:t>Form 1099-K common with Uber/Lyft</a:t>
            </a:r>
          </a:p>
          <a:p>
            <a:pPr lvl="2"/>
            <a:r>
              <a:rPr lang="en-US" dirty="0"/>
              <a:t>Payment Card and Third-Party Network Transactions </a:t>
            </a:r>
          </a:p>
          <a:p>
            <a:pPr lvl="2"/>
            <a:r>
              <a:rPr lang="en-US" dirty="0"/>
              <a:t>Only drivers who made more than $20,000 in customer payments and provided at least 200 rides or deliveries</a:t>
            </a:r>
          </a:p>
          <a:p>
            <a:r>
              <a:rPr lang="en-US" dirty="0"/>
              <a:t>May also receive cash (tips for example)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For-Hire Drivers – Income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D7823-8CF5-440C-92FD-E4764046D46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6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1099-MISC</a:t>
            </a:r>
          </a:p>
        </p:txBody>
      </p:sp>
      <p:pic>
        <p:nvPicPr>
          <p:cNvPr id="3" name="Picture 2" descr="image (17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562" y="1509542"/>
            <a:ext cx="7572094" cy="4469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51263" y="3084723"/>
            <a:ext cx="1477956" cy="5470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8762998" y="3720692"/>
            <a:ext cx="3285702" cy="1338828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700" dirty="0"/>
              <a:t>Enter amount on 1099-MISC and attach to Schedule C</a:t>
            </a:r>
          </a:p>
        </p:txBody>
      </p:sp>
      <p:cxnSp>
        <p:nvCxnSpPr>
          <p:cNvPr id="8" name="Straight Arrow Connector 7"/>
          <p:cNvCxnSpPr>
            <a:cxnSpLocks/>
            <a:stCxn id="6" idx="3"/>
            <a:endCxn id="5" idx="3"/>
          </p:cNvCxnSpPr>
          <p:nvPr/>
        </p:nvCxnSpPr>
        <p:spPr>
          <a:xfrm flipH="1" flipV="1">
            <a:off x="5529219" y="3358233"/>
            <a:ext cx="3233779" cy="1492314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37655" y="1964111"/>
            <a:ext cx="371104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Only drivers and delivery-partners who received $600 or more of these types of payments will receive this document.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C5A1E1E-5B8A-45A7-A385-0CDA0049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966" y="415956"/>
            <a:ext cx="7839075" cy="52197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1099-K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89283" y="1355103"/>
            <a:ext cx="1463040" cy="50292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30573" y="1298786"/>
            <a:ext cx="2865306" cy="615553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Enter box 1a amount on Schedule C as gross payment</a:t>
            </a:r>
          </a:p>
        </p:txBody>
      </p:sp>
      <p:cxnSp>
        <p:nvCxnSpPr>
          <p:cNvPr id="7" name="Straight Arrow Connector 6"/>
          <p:cNvCxnSpPr>
            <a:stCxn id="12" idx="3"/>
            <a:endCxn id="11" idx="1"/>
          </p:cNvCxnSpPr>
          <p:nvPr/>
        </p:nvCxnSpPr>
        <p:spPr>
          <a:xfrm>
            <a:off x="4595879" y="1606563"/>
            <a:ext cx="4934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60969" y="2309259"/>
            <a:ext cx="1463040" cy="41148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80041" y="3050682"/>
            <a:ext cx="2448756" cy="87716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Enter tax withheld in Payments and Estimates section</a:t>
            </a:r>
          </a:p>
        </p:txBody>
      </p:sp>
      <p:cxnSp>
        <p:nvCxnSpPr>
          <p:cNvPr id="21" name="Straight Arrow Connector 20"/>
          <p:cNvCxnSpPr>
            <a:cxnSpLocks/>
            <a:stCxn id="17" idx="1"/>
            <a:endCxn id="20" idx="3"/>
          </p:cNvCxnSpPr>
          <p:nvPr/>
        </p:nvCxnSpPr>
        <p:spPr>
          <a:xfrm flipH="1" flipV="1">
            <a:off x="8024009" y="2514999"/>
            <a:ext cx="1256032" cy="9742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4347" y="5908402"/>
            <a:ext cx="677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Boxes 1b and all 5 boxes are subsets of box 1a. No need to enter these.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89284" y="4817571"/>
            <a:ext cx="4114800" cy="51874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1" name="Straight Arrow Connector 30"/>
          <p:cNvCxnSpPr>
            <a:cxnSpLocks/>
            <a:stCxn id="17" idx="1"/>
          </p:cNvCxnSpPr>
          <p:nvPr/>
        </p:nvCxnSpPr>
        <p:spPr>
          <a:xfrm flipH="1">
            <a:off x="8527774" y="3489264"/>
            <a:ext cx="752267" cy="13283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59008" y="701188"/>
            <a:ext cx="2458009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An official IRS tax document that includes all on-trip gross earnings. Not all partners will receive a 1099-K. Only drivers who made more than $20,000 in customer payments and provided at least 200 rides or deliveries will receive a 1099-K</a:t>
            </a:r>
            <a:r>
              <a:rPr lang="en-US" sz="2000" dirty="0"/>
              <a:t>.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55A7A-6EFF-4484-9DF0-C6F831E99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Schedule C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and enter in first Income field</a:t>
            </a:r>
          </a:p>
          <a:p>
            <a:endParaRPr lang="en-US" dirty="0"/>
          </a:p>
          <a:p>
            <a:r>
              <a:rPr lang="en-US" dirty="0"/>
              <a:t>Selecting 1099-K simply takes you to Schedule C entry page anyway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 1099-K or If No Tax Form (TaxSlayer)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3285" b="13285"/>
          <a:stretch/>
        </p:blipFill>
        <p:spPr>
          <a:xfrm>
            <a:off x="2055225" y="5302674"/>
            <a:ext cx="5838825" cy="3776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7488" b="13285"/>
          <a:stretch/>
        </p:blipFill>
        <p:spPr>
          <a:xfrm>
            <a:off x="2055225" y="2319437"/>
            <a:ext cx="5876925" cy="40750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5225" y="3467363"/>
            <a:ext cx="4676775" cy="2571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Line Callout 1 9"/>
          <p:cNvSpPr/>
          <p:nvPr/>
        </p:nvSpPr>
        <p:spPr>
          <a:xfrm>
            <a:off x="8746433" y="2442391"/>
            <a:ext cx="2534479" cy="1282147"/>
          </a:xfrm>
          <a:prstGeom prst="borderCallout1">
            <a:avLst>
              <a:gd name="adj1" fmla="val 48207"/>
              <a:gd name="adj2" fmla="val -98"/>
              <a:gd name="adj3" fmla="val 87694"/>
              <a:gd name="adj4" fmla="val -79510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Total of Form(s) 1099-K plus cash income, but not Form(s) 1099-MISC income.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0A178-AB2C-4836-A610-B2AA71B9E2F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CBE17B-618D-43FB-A226-01F6F43B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FDE299-C0F3-43FC-A22E-8D15950F4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179" y="342469"/>
            <a:ext cx="6925642" cy="617306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A7DC6-BAEA-4FD4-8F70-622B51F35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76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659C6B-B025-440A-BDCA-BB68696A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FA5AA4-69F0-4260-A439-9B8C31A81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100" y="571101"/>
            <a:ext cx="7163800" cy="571579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7F756-1237-4AD2-AA07-2CCFA079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2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13247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Standard mileage rate (54.5¢/mile for 2018) in scope for For-Hire Drivers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Out of scope if actual vehicle expenses claimed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First and last ride of day to and from home are nondeductible commuting miles unless taxpayer claims home office deduction (which is out of scope).  First ride could be to a staging location.  </a:t>
            </a:r>
          </a:p>
          <a:p>
            <a:pPr>
              <a:lnSpc>
                <a:spcPct val="110000"/>
              </a:lnSpc>
            </a:pPr>
            <a:r>
              <a:rPr lang="en-US" dirty="0"/>
              <a:t>Detailed records essential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Total mileage – business, commuting and other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Business expenses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Business use and purpose</a:t>
            </a:r>
          </a:p>
          <a:p>
            <a:pPr>
              <a:lnSpc>
                <a:spcPct val="110000"/>
              </a:lnSpc>
            </a:pPr>
            <a:r>
              <a:rPr lang="en-US" dirty="0"/>
              <a:t>All expenses must be reported – even if result is a net loss (which is out of scope)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For-Hire Drivers – Expenses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84FCE-D2C4-F744-9920-A6DBBF0E045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Tax-Aide TY2019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F24B1-801D-4B8F-A165-CA16847387C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0801"/>
      </p:ext>
    </p:extLst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991</Words>
  <Application>Microsoft Office PowerPoint</Application>
  <PresentationFormat>Widescreen</PresentationFormat>
  <Paragraphs>166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2018 Templet</vt:lpstr>
      <vt:lpstr>For-Hire Drivers</vt:lpstr>
      <vt:lpstr>For-Hire Drivers – Income</vt:lpstr>
      <vt:lpstr>For-Hire Drivers – Income</vt:lpstr>
      <vt:lpstr>Form 1099-MISC</vt:lpstr>
      <vt:lpstr>Form 1099-K</vt:lpstr>
      <vt:lpstr>Form 1099-K or If No Tax Form (TaxSlayer)</vt:lpstr>
      <vt:lpstr>PowerPoint Presentation</vt:lpstr>
      <vt:lpstr>PowerPoint Presentation</vt:lpstr>
      <vt:lpstr>For-Hire Drivers – Expenses</vt:lpstr>
      <vt:lpstr>PowerPoint Presentation</vt:lpstr>
      <vt:lpstr>For-Hire Drivers – Expenses</vt:lpstr>
      <vt:lpstr>For Hire Drivers – Expenses</vt:lpstr>
      <vt:lpstr>For Hire Drivers – Expenses</vt:lpstr>
      <vt:lpstr>For-Hire Drivers – Quality Review</vt:lpstr>
      <vt:lpstr>For Hire Drivers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2018-11-29T05:14:10Z</dcterms:created>
  <dcterms:modified xsi:type="dcterms:W3CDTF">2019-10-29T16:59:48Z</dcterms:modified>
</cp:coreProperties>
</file>